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Heebo Light" pitchFamily="2" charset="-79"/>
      <p:regular r:id="rId12"/>
    </p:embeddedFont>
    <p:embeddedFont>
      <p:font typeface="Montserrat" panose="00000500000000000000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1803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888" y="1902262"/>
            <a:ext cx="8648105" cy="442495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838373" y="551736"/>
            <a:ext cx="4097655" cy="30997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Overview – Finance &amp; Accounting Courses (Udemy)</a:t>
            </a:r>
            <a:endParaRPr lang="en-US" sz="3900" dirty="0"/>
          </a:p>
        </p:txBody>
      </p:sp>
      <p:sp>
        <p:nvSpPr>
          <p:cNvPr id="5" name="Text 1"/>
          <p:cNvSpPr/>
          <p:nvPr/>
        </p:nvSpPr>
        <p:spPr>
          <a:xfrm>
            <a:off x="9838373" y="3949065"/>
            <a:ext cx="4097655" cy="22287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📘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About Dataset This project focuses on 13K+ development-related courses available on Udemy under the Finance &amp; Accounting domain. It includes courses from areas like Bookkeeping, Compliance, Cryptocurrency, Blockchain, Economics, Investing &amp; Trading, Taxes, and more.</a:t>
            </a:r>
            <a:endParaRPr lang="en-US" sz="1550" dirty="0"/>
          </a:p>
        </p:txBody>
      </p:sp>
      <p:sp>
        <p:nvSpPr>
          <p:cNvPr id="6" name="Text 2"/>
          <p:cNvSpPr/>
          <p:nvPr/>
        </p:nvSpPr>
        <p:spPr>
          <a:xfrm>
            <a:off x="9838373" y="6400919"/>
            <a:ext cx="4097655" cy="1276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📦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Context This dataset is a curated subset of ~10K courses under the Development category from Udemy's public listings, focusing on pricing, ratings, lectures, and user interactions.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4537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KPIs (All in ₹ INR)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21129"/>
            <a:ext cx="4158615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35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13.25K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1455420" y="40581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Total Courses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5235893" y="3321129"/>
            <a:ext cx="4158615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35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39M</a:t>
            </a:r>
            <a:endParaRPr lang="en-US" sz="3550" dirty="0"/>
          </a:p>
        </p:txBody>
      </p:sp>
      <p:sp>
        <p:nvSpPr>
          <p:cNvPr id="6" name="Text 4"/>
          <p:cNvSpPr/>
          <p:nvPr/>
        </p:nvSpPr>
        <p:spPr>
          <a:xfrm>
            <a:off x="5897523" y="40581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Total Subscribers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9677995" y="3321129"/>
            <a:ext cx="4158615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35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3,299K</a:t>
            </a:r>
            <a:endParaRPr lang="en-US" sz="3550" dirty="0"/>
          </a:p>
        </p:txBody>
      </p:sp>
      <p:sp>
        <p:nvSpPr>
          <p:cNvPr id="8" name="Text 6"/>
          <p:cNvSpPr/>
          <p:nvPr/>
        </p:nvSpPr>
        <p:spPr>
          <a:xfrm>
            <a:off x="10339626" y="40581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Total Reviews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93790" y="5092779"/>
            <a:ext cx="4158615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35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₹60.06M</a:t>
            </a:r>
            <a:endParaRPr lang="en-US" sz="3550" dirty="0"/>
          </a:p>
        </p:txBody>
      </p:sp>
      <p:sp>
        <p:nvSpPr>
          <p:cNvPr id="10" name="Text 8"/>
          <p:cNvSpPr/>
          <p:nvPr/>
        </p:nvSpPr>
        <p:spPr>
          <a:xfrm>
            <a:off x="1455420" y="5829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Total Price Value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35893" y="5092779"/>
            <a:ext cx="4158615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35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₹5,878.67K</a:t>
            </a:r>
            <a:endParaRPr lang="en-US" sz="3550" dirty="0"/>
          </a:p>
        </p:txBody>
      </p:sp>
      <p:sp>
        <p:nvSpPr>
          <p:cNvPr id="12" name="Text 10"/>
          <p:cNvSpPr/>
          <p:nvPr/>
        </p:nvSpPr>
        <p:spPr>
          <a:xfrm>
            <a:off x="5672733" y="5829776"/>
            <a:ext cx="3284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Total Discount Amount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677995" y="5092779"/>
            <a:ext cx="4158615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35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83.69%</a:t>
            </a:r>
            <a:endParaRPr lang="en-US" sz="3550" dirty="0"/>
          </a:p>
        </p:txBody>
      </p:sp>
      <p:sp>
        <p:nvSpPr>
          <p:cNvPr id="14" name="Text 12"/>
          <p:cNvSpPr/>
          <p:nvPr/>
        </p:nvSpPr>
        <p:spPr>
          <a:xfrm>
            <a:off x="10339626" y="5829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Average Discount %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6274" y="524708"/>
            <a:ext cx="10355699" cy="594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 Course Subscribers – Stacked Bar Chart</a:t>
            </a:r>
            <a:endParaRPr lang="en-US" sz="3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988" y="1405057"/>
            <a:ext cx="10258425" cy="473630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66274" y="6355437"/>
            <a:ext cx="13297852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"An Entire MBA in 1 Course" had the highest subscribers at 374,836, which is 56.63% higher than the lowest, “Deep Learning Prerequisites”, with 239,309.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666274" y="6874073"/>
            <a:ext cx="13297852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course alone contributed to </a:t>
            </a:r>
            <a:r>
              <a:rPr lang="en-US" sz="14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26.48%</a:t>
            </a: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of total subscribers.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666274" y="7392710"/>
            <a:ext cx="13297852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📊</a:t>
            </a: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Revenue potential showed a sharp upward trend from 2010 to 2020, rising by 174,697.61%.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2226" y="520303"/>
            <a:ext cx="11854815" cy="591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Discount Bin Distribution – Stacked Column Chart</a:t>
            </a:r>
            <a:endParaRPr lang="en-US" sz="3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26" y="1489948"/>
            <a:ext cx="13305949" cy="61623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62226" y="7865150"/>
            <a:ext cx="13305949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Highest discount frequency lies in the </a:t>
            </a:r>
            <a:r>
              <a:rPr lang="en-US" sz="14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91–100%</a:t>
            </a: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range.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3895" y="839867"/>
            <a:ext cx="12805886" cy="610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Revenue Potential by Year – Clustered Column Chart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811" y="1841183"/>
            <a:ext cx="10802779" cy="500848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83895" y="7069455"/>
            <a:ext cx="13262610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📈</a:t>
            </a: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Growth was exponential over the decade, peaking in 2018–2019.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76017" y="441722"/>
            <a:ext cx="7878247" cy="50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3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Reviews by Rating Category – Pie Chart</a:t>
            </a:r>
            <a:endParaRPr lang="en-US" sz="3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143" y="1315935"/>
            <a:ext cx="11283950" cy="615934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2446496" y="7393635"/>
            <a:ext cx="160615" cy="160615"/>
          </a:xfrm>
          <a:prstGeom prst="roundRect">
            <a:avLst>
              <a:gd name="adj" fmla="val 11386"/>
            </a:avLst>
          </a:prstGeom>
          <a:solidFill>
            <a:srgbClr val="351575"/>
          </a:solidFill>
          <a:ln/>
        </p:spPr>
      </p:sp>
      <p:sp>
        <p:nvSpPr>
          <p:cNvPr id="5" name="Text 2"/>
          <p:cNvSpPr/>
          <p:nvPr/>
        </p:nvSpPr>
        <p:spPr>
          <a:xfrm>
            <a:off x="2668072" y="7393635"/>
            <a:ext cx="1156335" cy="160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Good (4.0–4.49)</a:t>
            </a:r>
            <a:endParaRPr lang="en-US" sz="1250" dirty="0"/>
          </a:p>
        </p:txBody>
      </p:sp>
      <p:sp>
        <p:nvSpPr>
          <p:cNvPr id="6" name="Shape 3"/>
          <p:cNvSpPr/>
          <p:nvPr/>
        </p:nvSpPr>
        <p:spPr>
          <a:xfrm>
            <a:off x="4957167" y="7393635"/>
            <a:ext cx="160615" cy="160615"/>
          </a:xfrm>
          <a:prstGeom prst="roundRect">
            <a:avLst>
              <a:gd name="adj" fmla="val 11386"/>
            </a:avLst>
          </a:prstGeom>
          <a:solidFill>
            <a:srgbClr val="5722BF"/>
          </a:solidFill>
          <a:ln/>
        </p:spPr>
      </p:sp>
      <p:sp>
        <p:nvSpPr>
          <p:cNvPr id="7" name="Text 4"/>
          <p:cNvSpPr/>
          <p:nvPr/>
        </p:nvSpPr>
        <p:spPr>
          <a:xfrm>
            <a:off x="5178743" y="7393635"/>
            <a:ext cx="1079778" cy="160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Excellent (4.5+)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8238649" y="7393635"/>
            <a:ext cx="160615" cy="160615"/>
          </a:xfrm>
          <a:prstGeom prst="roundRect">
            <a:avLst>
              <a:gd name="adj" fmla="val 11386"/>
            </a:avLst>
          </a:prstGeom>
          <a:solidFill>
            <a:srgbClr val="8556E1"/>
          </a:solidFill>
          <a:ln/>
        </p:spPr>
      </p:sp>
      <p:sp>
        <p:nvSpPr>
          <p:cNvPr id="9" name="Text 6"/>
          <p:cNvSpPr/>
          <p:nvPr/>
        </p:nvSpPr>
        <p:spPr>
          <a:xfrm>
            <a:off x="8460224" y="7393635"/>
            <a:ext cx="1346002" cy="160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Average (3.5–3.99)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10805993" y="7393635"/>
            <a:ext cx="160615" cy="160615"/>
          </a:xfrm>
          <a:prstGeom prst="roundRect">
            <a:avLst>
              <a:gd name="adj" fmla="val 11386"/>
            </a:avLst>
          </a:prstGeom>
          <a:solidFill>
            <a:srgbClr val="BAA0EE"/>
          </a:solidFill>
          <a:ln/>
        </p:spPr>
      </p:sp>
      <p:sp>
        <p:nvSpPr>
          <p:cNvPr id="11" name="Text 8"/>
          <p:cNvSpPr/>
          <p:nvPr/>
        </p:nvSpPr>
        <p:spPr>
          <a:xfrm>
            <a:off x="11027569" y="7393635"/>
            <a:ext cx="743426" cy="160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Low (&lt;3.5)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562213" y="7847520"/>
            <a:ext cx="1350597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Over 50% of the courses fall under </a:t>
            </a:r>
            <a:r>
              <a:rPr lang="en-US" sz="12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Good</a:t>
            </a: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or </a:t>
            </a:r>
            <a:r>
              <a:rPr lang="en-US" sz="12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Excellent</a:t>
            </a: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categories.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95951" y="858798"/>
            <a:ext cx="108383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Waterfall Chart – Price to Net Revenue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377" y="1907738"/>
            <a:ext cx="10509647" cy="484489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700778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Discounts brought the revenue down significantly. 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7010" y="924639"/>
            <a:ext cx="91362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 Courses Comparison – Table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87047"/>
            <a:ext cx="13042821" cy="5217795"/>
          </a:xfrm>
          <a:prstGeom prst="roundRect">
            <a:avLst>
              <a:gd name="adj" fmla="val 182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094667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581" y="2238375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Course Title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940618" y="2238375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Subscribers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46062" y="2238375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Discount %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500116" y="2238375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Rating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454170" y="2238375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Price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2744986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581" y="2888694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MBA in 1 Course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4940618" y="2888694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374,836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46062" y="2888694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94.73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9500116" y="2888694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4.47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1454170" y="2888694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₹8,640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3395305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581" y="3539014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SQL Bootcamp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4940618" y="3539014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295,509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546062" y="3539014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94.73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9500116" y="3539014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4.67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11454170" y="3539014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₹8,640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801410" y="4045625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1028581" y="4189333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Stock Market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4940618" y="4189333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259,894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7546062" y="4189333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64.45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9500116" y="4189333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9.35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11454170" y="4189333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₹1,280</a:t>
            </a:r>
            <a:endParaRPr lang="en-US" sz="1750" dirty="0"/>
          </a:p>
        </p:txBody>
      </p:sp>
      <p:sp>
        <p:nvSpPr>
          <p:cNvPr id="28" name="Shape 26"/>
          <p:cNvSpPr/>
          <p:nvPr/>
        </p:nvSpPr>
        <p:spPr>
          <a:xfrm>
            <a:off x="801410" y="4695944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1028581" y="4839653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Financial Analyst 2020</a:t>
            </a:r>
            <a:endParaRPr lang="en-US" sz="1750" dirty="0"/>
          </a:p>
        </p:txBody>
      </p:sp>
      <p:sp>
        <p:nvSpPr>
          <p:cNvPr id="30" name="Text 28"/>
          <p:cNvSpPr/>
          <p:nvPr/>
        </p:nvSpPr>
        <p:spPr>
          <a:xfrm>
            <a:off x="4940618" y="4839653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245,860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7546062" y="4839653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94.73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9500116" y="4839653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4.53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11454170" y="4839653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₹8,640</a:t>
            </a:r>
            <a:endParaRPr lang="en-US" sz="1750" dirty="0"/>
          </a:p>
        </p:txBody>
      </p:sp>
      <p:sp>
        <p:nvSpPr>
          <p:cNvPr id="34" name="Shape 32"/>
          <p:cNvSpPr/>
          <p:nvPr/>
        </p:nvSpPr>
        <p:spPr>
          <a:xfrm>
            <a:off x="801410" y="534626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1028581" y="5489972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Deep Learning (V2+)</a:t>
            </a:r>
            <a:endParaRPr lang="en-US" sz="1750" dirty="0"/>
          </a:p>
        </p:txBody>
      </p:sp>
      <p:sp>
        <p:nvSpPr>
          <p:cNvPr id="36" name="Text 34"/>
          <p:cNvSpPr/>
          <p:nvPr/>
        </p:nvSpPr>
        <p:spPr>
          <a:xfrm>
            <a:off x="4940618" y="5489972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239,309</a:t>
            </a:r>
            <a:endParaRPr lang="en-US" sz="1750" dirty="0"/>
          </a:p>
        </p:txBody>
      </p:sp>
      <p:sp>
        <p:nvSpPr>
          <p:cNvPr id="37" name="Text 35"/>
          <p:cNvSpPr/>
          <p:nvPr/>
        </p:nvSpPr>
        <p:spPr>
          <a:xfrm>
            <a:off x="7546062" y="5489972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64.45</a:t>
            </a:r>
            <a:endParaRPr lang="en-US" sz="1750" dirty="0"/>
          </a:p>
        </p:txBody>
      </p:sp>
      <p:sp>
        <p:nvSpPr>
          <p:cNvPr id="38" name="Text 36"/>
          <p:cNvSpPr/>
          <p:nvPr/>
        </p:nvSpPr>
        <p:spPr>
          <a:xfrm>
            <a:off x="9500116" y="5489972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4.54</a:t>
            </a:r>
            <a:endParaRPr lang="en-US" sz="1750" dirty="0"/>
          </a:p>
        </p:txBody>
      </p:sp>
      <p:sp>
        <p:nvSpPr>
          <p:cNvPr id="39" name="Text 37"/>
          <p:cNvSpPr/>
          <p:nvPr/>
        </p:nvSpPr>
        <p:spPr>
          <a:xfrm>
            <a:off x="11454170" y="5489972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₹1,280</a:t>
            </a:r>
            <a:endParaRPr lang="en-US" sz="1750" dirty="0"/>
          </a:p>
        </p:txBody>
      </p:sp>
      <p:sp>
        <p:nvSpPr>
          <p:cNvPr id="40" name="Shape 38"/>
          <p:cNvSpPr/>
          <p:nvPr/>
        </p:nvSpPr>
        <p:spPr>
          <a:xfrm>
            <a:off x="801410" y="599658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1028581" y="6140291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Tableau A–Z</a:t>
            </a:r>
            <a:endParaRPr lang="en-US" sz="1750" dirty="0"/>
          </a:p>
        </p:txBody>
      </p:sp>
      <p:sp>
        <p:nvSpPr>
          <p:cNvPr id="42" name="Text 40"/>
          <p:cNvSpPr/>
          <p:nvPr/>
        </p:nvSpPr>
        <p:spPr>
          <a:xfrm>
            <a:off x="4940618" y="6140291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209,070</a:t>
            </a:r>
            <a:endParaRPr lang="en-US" sz="1750" dirty="0"/>
          </a:p>
        </p:txBody>
      </p:sp>
      <p:sp>
        <p:nvSpPr>
          <p:cNvPr id="43" name="Text 41"/>
          <p:cNvSpPr/>
          <p:nvPr/>
        </p:nvSpPr>
        <p:spPr>
          <a:xfrm>
            <a:off x="7546062" y="6140291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94.73</a:t>
            </a:r>
            <a:endParaRPr lang="en-US" sz="1750" dirty="0"/>
          </a:p>
        </p:txBody>
      </p:sp>
      <p:sp>
        <p:nvSpPr>
          <p:cNvPr id="44" name="Text 42"/>
          <p:cNvSpPr/>
          <p:nvPr/>
        </p:nvSpPr>
        <p:spPr>
          <a:xfrm>
            <a:off x="9500116" y="6140291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4.60</a:t>
            </a:r>
            <a:endParaRPr lang="en-US" sz="1750" dirty="0"/>
          </a:p>
        </p:txBody>
      </p:sp>
      <p:sp>
        <p:nvSpPr>
          <p:cNvPr id="45" name="Text 43"/>
          <p:cNvSpPr/>
          <p:nvPr/>
        </p:nvSpPr>
        <p:spPr>
          <a:xfrm>
            <a:off x="11454170" y="6140291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₹8,640</a:t>
            </a:r>
            <a:endParaRPr lang="en-US" sz="1750" dirty="0"/>
          </a:p>
        </p:txBody>
      </p:sp>
      <p:sp>
        <p:nvSpPr>
          <p:cNvPr id="46" name="Shape 44"/>
          <p:cNvSpPr/>
          <p:nvPr/>
        </p:nvSpPr>
        <p:spPr>
          <a:xfrm>
            <a:off x="801410" y="6646902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7" name="Text 45"/>
          <p:cNvSpPr/>
          <p:nvPr/>
        </p:nvSpPr>
        <p:spPr>
          <a:xfrm>
            <a:off x="1028581" y="6790611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Analyst &amp; Investing</a:t>
            </a:r>
            <a:endParaRPr lang="en-US" sz="1750" dirty="0"/>
          </a:p>
        </p:txBody>
      </p:sp>
      <p:sp>
        <p:nvSpPr>
          <p:cNvPr id="48" name="Text 46"/>
          <p:cNvSpPr/>
          <p:nvPr/>
        </p:nvSpPr>
        <p:spPr>
          <a:xfrm>
            <a:off x="4940618" y="6790611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182,002</a:t>
            </a:r>
            <a:endParaRPr lang="en-US" sz="1750" dirty="0"/>
          </a:p>
        </p:txBody>
      </p:sp>
      <p:sp>
        <p:nvSpPr>
          <p:cNvPr id="49" name="Text 47"/>
          <p:cNvSpPr/>
          <p:nvPr/>
        </p:nvSpPr>
        <p:spPr>
          <a:xfrm>
            <a:off x="7546062" y="6790611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94.73</a:t>
            </a:r>
            <a:endParaRPr lang="en-US" sz="1750" dirty="0"/>
          </a:p>
        </p:txBody>
      </p:sp>
      <p:sp>
        <p:nvSpPr>
          <p:cNvPr id="50" name="Text 48"/>
          <p:cNvSpPr/>
          <p:nvPr/>
        </p:nvSpPr>
        <p:spPr>
          <a:xfrm>
            <a:off x="9500116" y="6790611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4.49</a:t>
            </a:r>
            <a:endParaRPr lang="en-US" sz="1750" dirty="0"/>
          </a:p>
        </p:txBody>
      </p:sp>
      <p:sp>
        <p:nvSpPr>
          <p:cNvPr id="51" name="Text 49"/>
          <p:cNvSpPr/>
          <p:nvPr/>
        </p:nvSpPr>
        <p:spPr>
          <a:xfrm>
            <a:off x="11454170" y="6790611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₹8,640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27636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concludes our analysis of Udemy's Finance &amp; Accounting courses. Dashboard insights reveal price sensitivity, user engagement, and content trends across a decade.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381</Words>
  <Application>Microsoft Office PowerPoint</Application>
  <PresentationFormat>Custom</PresentationFormat>
  <Paragraphs>84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Montserrat</vt:lpstr>
      <vt:lpstr>Arial</vt:lpstr>
      <vt:lpstr>Heebo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Sasi Rokkam</cp:lastModifiedBy>
  <cp:revision>2</cp:revision>
  <dcterms:created xsi:type="dcterms:W3CDTF">2025-06-30T10:27:30Z</dcterms:created>
  <dcterms:modified xsi:type="dcterms:W3CDTF">2025-06-30T10:41:07Z</dcterms:modified>
</cp:coreProperties>
</file>